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55" d="100"/>
          <a:sy n="55" d="100"/>
        </p:scale>
        <p:origin x="758"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82A984-F9E9-41ED-AA45-179F65E052B5}" type="datetimeFigureOut">
              <a:rPr lang="en-US" smtClean="0"/>
              <a:t>1/21/2021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46D255-40A1-476F-974C-85BA1B294D36}" type="slidenum">
              <a:rPr lang="en-US" smtClean="0"/>
              <a:t>‹#›</a:t>
            </a:fld>
            <a:endParaRPr lang="en-US"/>
          </a:p>
        </p:txBody>
      </p:sp>
    </p:spTree>
    <p:extLst>
      <p:ext uri="{BB962C8B-B14F-4D97-AF65-F5344CB8AC3E}">
        <p14:creationId xmlns:p14="http://schemas.microsoft.com/office/powerpoint/2010/main" val="4004634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Walmart Inc. which is</a:t>
            </a:r>
            <a:r>
              <a:rPr lang="en-US" baseline="0" dirty="0"/>
              <a:t> indicated by the ticker timer (WMT) is a publicly traded company. The company seems to be doing well as it appears to have been listed as number one among the Fortune S&amp;P 500 for the last eight years. In 2019, Walmart earned a revenue of 523,964 million US Dollars </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Statista</a:t>
            </a:r>
            <a:r>
              <a:rPr lang="en-US" sz="1200" kern="1200" dirty="0">
                <a:solidFill>
                  <a:schemeClr val="tx1"/>
                </a:solidFill>
                <a:effectLst/>
                <a:latin typeface="+mn-lt"/>
                <a:ea typeface="+mn-ea"/>
                <a:cs typeface="+mn-cs"/>
              </a:rPr>
              <a:t>, 2020)</a:t>
            </a:r>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2473CF-D651-4DB3-BDB8-4490CD4262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8538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Earnings per share for Walmart</a:t>
            </a:r>
            <a:r>
              <a:rPr lang="en-US" baseline="0" dirty="0"/>
              <a:t> Inc. seems to have increased tremendously. It increased to $5.19 which was an increase of 129.65% from last year. For the last three consecutive years, 2018, 2019, and 2020 there has been realized an annual divided of 2.08, 2.12 and 2.16 which was increasing every single year. The company has had a divided yield of 1.49% for the year 2020.</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2473CF-D651-4DB3-BDB8-4490CD4262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074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data from yahoo finance, it is evident that growth estimated over the last five years was 0.53%. However, it is estimated that the company will expect an estimation growth rate of about 6.93% per annum </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YahooFinance</a:t>
            </a:r>
            <a:r>
              <a:rPr lang="en-US" sz="1200" kern="1200" dirty="0">
                <a:solidFill>
                  <a:schemeClr val="tx1"/>
                </a:solidFill>
                <a:effectLst/>
                <a:latin typeface="+mn-lt"/>
                <a:ea typeface="+mn-ea"/>
                <a:cs typeface="+mn-cs"/>
              </a:rPr>
              <a:t>, 2020)</a:t>
            </a:r>
            <a:r>
              <a:rPr lang="en-US" dirty="0"/>
              <a:t>. In</a:t>
            </a:r>
            <a:r>
              <a:rPr lang="en-US" baseline="0" dirty="0"/>
              <a:t> addition, it is expected that total revenue for the company will accumulate up to $554.92 billion.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2473CF-D651-4DB3-BDB8-4490CD4262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3545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the net sales</a:t>
            </a:r>
            <a:r>
              <a:rPr lang="en-US" baseline="0" dirty="0"/>
              <a:t> recorded by Walmart in the last three years, it is evident that the company will continue to do well among the fortune companies. It earned a total of net sales $495.76 B, $510.00 B, and $519.93 B in 2018, 2019 and 2020 respectively </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Statista</a:t>
            </a:r>
            <a:r>
              <a:rPr lang="en-US" sz="1200" kern="1200" dirty="0">
                <a:solidFill>
                  <a:schemeClr val="tx1"/>
                </a:solidFill>
                <a:effectLst/>
                <a:latin typeface="+mn-lt"/>
                <a:ea typeface="+mn-ea"/>
                <a:cs typeface="+mn-cs"/>
              </a:rPr>
              <a:t>, 2020)</a:t>
            </a:r>
            <a:r>
              <a:rPr lang="en-US" baseline="0" dirty="0"/>
              <a:t>. It is estimated that its stock price will increase from $143.39 to $165.00 by the end of the next 52 weeks. Therefore, it is okay to buy its shares.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2473CF-D651-4DB3-BDB8-4490CD4262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726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Walmart’s price-to-earning ratio</a:t>
            </a:r>
            <a:r>
              <a:rPr lang="en-US" baseline="0" dirty="0"/>
              <a:t> was about 23.88 during last year </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YahooFinance</a:t>
            </a:r>
            <a:r>
              <a:rPr lang="en-US" sz="1200" kern="1200" dirty="0">
                <a:solidFill>
                  <a:schemeClr val="tx1"/>
                </a:solidFill>
                <a:effectLst/>
                <a:latin typeface="+mn-lt"/>
                <a:ea typeface="+mn-ea"/>
                <a:cs typeface="+mn-cs"/>
              </a:rPr>
              <a:t>, 2020)</a:t>
            </a:r>
            <a:r>
              <a:rPr lang="en-US" baseline="0" dirty="0"/>
              <a:t>. This means that the company’s shares traded in the market at about twenty-four-times the earnings per share.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2473CF-D651-4DB3-BDB8-4490CD4262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6565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Market cap or the market value is the most commonly used method of measuring the size of a publicly traded organization. It is calculated by taking the prevailing stock price</a:t>
            </a:r>
            <a:r>
              <a:rPr lang="en-US" baseline="0" dirty="0"/>
              <a:t> and multiplying it with the number of outstanding shares. The market cap of the company seems to have improved over the last few days since the start of this year.</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2473CF-D651-4DB3-BDB8-4490CD4262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171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price of the stock seems not to be differing that much. For instance, from Dec</a:t>
            </a:r>
            <a:r>
              <a:rPr lang="en-US" baseline="0" dirty="0"/>
              <a:t> 31, 2020 up to Jan 04, 2020 the stock price recorded a difference of $0.10 and between Jan 08, 2021 to Jan 20, 2021 a difference of -3.29. The last change seems to be large.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2473CF-D651-4DB3-BDB8-4490CD4262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6427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company’s trend of payout seems to be increasing over the last few years. This</a:t>
            </a:r>
            <a:r>
              <a:rPr lang="en-US" baseline="0" dirty="0"/>
              <a:t> is an indication that the company has been improving over time; its profit earnings has improved over the stated years.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2473CF-D651-4DB3-BDB8-4490CD4262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1059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Total shareholders’ equity is the net worth</a:t>
            </a:r>
            <a:r>
              <a:rPr lang="en-US" baseline="0" dirty="0"/>
              <a:t> of a business which is the amount that would be given back to the company’s shareholders if the business’s total assets were liquidated and all its debts repaid </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Macrotrends</a:t>
            </a:r>
            <a:r>
              <a:rPr lang="en-US" sz="1200" kern="1200" dirty="0">
                <a:solidFill>
                  <a:schemeClr val="tx1"/>
                </a:solidFill>
                <a:effectLst/>
                <a:latin typeface="+mn-lt"/>
                <a:ea typeface="+mn-ea"/>
                <a:cs typeface="+mn-cs"/>
              </a:rPr>
              <a:t>, 2021)</a:t>
            </a:r>
            <a:r>
              <a:rPr lang="en-US" baseline="0" dirty="0"/>
              <a:t>. The company’s shareholders’ equity seems not to be stable over the last few years.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2473CF-D651-4DB3-BDB8-4490CD4262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6954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shareholders who are already owing shares of Walmart should hold them since it has been projected</a:t>
            </a:r>
            <a:r>
              <a:rPr lang="en-US" baseline="0" dirty="0"/>
              <a:t> that the price will shoot to close at $165.00 by the end of this year. Those who have not bought the shares, should buy as the company appears to be experiencing consistent sales growth. Also, the company has started to embrace e-commerce which might be the new norm with the pandemic assumed to persist into the few months or possibly years, although this will be unfortunate.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2473CF-D651-4DB3-BDB8-4490CD4262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219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21B5B4-4FB5-419C-B57C-8DF2DFFC5977}"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2425623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21B5B4-4FB5-419C-B57C-8DF2DFFC5977}"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1890046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21B5B4-4FB5-419C-B57C-8DF2DFFC5977}"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3344210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21B5B4-4FB5-419C-B57C-8DF2DFFC5977}" type="datetimeFigureOut">
              <a:rPr lang="en-US" smtClean="0"/>
              <a:t>1/21/2021</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2633576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21B5B4-4FB5-419C-B57C-8DF2DFFC5977}" type="datetimeFigureOut">
              <a:rPr lang="en-US" smtClean="0"/>
              <a:t>1/21/2021</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169198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21B5B4-4FB5-419C-B57C-8DF2DFFC5977}" type="datetimeFigureOut">
              <a:rPr lang="en-US" smtClean="0"/>
              <a:t>1/21/2021</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2766345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21B5B4-4FB5-419C-B57C-8DF2DFFC5977}" type="datetimeFigureOut">
              <a:rPr lang="en-US" smtClean="0"/>
              <a:t>1/21/2021</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4082007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21B5B4-4FB5-419C-B57C-8DF2DFFC5977}" type="datetimeFigureOut">
              <a:rPr lang="en-US" smtClean="0"/>
              <a:t>1/21/2021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599147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21B5B4-4FB5-419C-B57C-8DF2DFFC5977}" type="datetimeFigureOut">
              <a:rPr lang="en-US" smtClean="0"/>
              <a:t>1/21/2021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354090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21B5B4-4FB5-419C-B57C-8DF2DFFC5977}"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3142519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21B5B4-4FB5-419C-B57C-8DF2DFFC5977}"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5D94CA7-6F40-4F5C-94F5-954067B363F1}"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18156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3421B5B4-4FB5-419C-B57C-8DF2DFFC5977}" type="datetimeFigureOut">
              <a:rPr lang="en-US" smtClean="0"/>
              <a:t>1/21/2021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919104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3421B5B4-4FB5-419C-B57C-8DF2DFFC5977}" type="datetimeFigureOut">
              <a:rPr lang="en-US" smtClean="0"/>
              <a:t>1/21/2021</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D94CA7-6F40-4F5C-94F5-954067B363F1}"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55557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3421B5B4-4FB5-419C-B57C-8DF2DFFC5977}" type="datetimeFigureOut">
              <a:rPr lang="en-US" smtClean="0"/>
              <a:t>1/21/2021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1874267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21B5B4-4FB5-419C-B57C-8DF2DFFC5977}"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25046460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21B5B4-4FB5-419C-B57C-8DF2DFFC5977}"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1914165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421B5B4-4FB5-419C-B57C-8DF2DFFC5977}" type="datetimeFigureOut">
              <a:rPr lang="en-US" smtClean="0"/>
              <a:t>1/21/2021</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5D94CA7-6F40-4F5C-94F5-954067B363F1}" type="slidenum">
              <a:rPr lang="en-US" smtClean="0"/>
              <a:t>‹#›</a:t>
            </a:fld>
            <a:endParaRPr lang="en-US"/>
          </a:p>
        </p:txBody>
      </p:sp>
    </p:spTree>
    <p:extLst>
      <p:ext uri="{BB962C8B-B14F-4D97-AF65-F5344CB8AC3E}">
        <p14:creationId xmlns:p14="http://schemas.microsoft.com/office/powerpoint/2010/main" val="5066437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1113183"/>
            <a:ext cx="8915399" cy="1245704"/>
          </a:xfrm>
        </p:spPr>
        <p:txBody>
          <a:bodyPr/>
          <a:lstStyle/>
          <a:p>
            <a:r>
              <a:rPr lang="en-US" dirty="0"/>
              <a:t>Walmart Company</a:t>
            </a:r>
          </a:p>
        </p:txBody>
      </p:sp>
      <p:sp>
        <p:nvSpPr>
          <p:cNvPr id="3" name="Subtitle 2"/>
          <p:cNvSpPr>
            <a:spLocks noGrp="1"/>
          </p:cNvSpPr>
          <p:nvPr>
            <p:ph type="subTitle" idx="1"/>
          </p:nvPr>
        </p:nvSpPr>
        <p:spPr>
          <a:xfrm>
            <a:off x="1773382" y="3664605"/>
            <a:ext cx="2849217" cy="1655762"/>
          </a:xfrm>
        </p:spPr>
        <p:txBody>
          <a:bodyPr>
            <a:normAutofit/>
          </a:bodyPr>
          <a:lstStyle/>
          <a:p>
            <a:pPr algn="l"/>
            <a:r>
              <a:rPr lang="en-US" dirty="0"/>
              <a:t>Michael Whitfield</a:t>
            </a:r>
          </a:p>
          <a:p>
            <a:pPr algn="l"/>
            <a:r>
              <a:rPr lang="en-US" dirty="0"/>
              <a:t>FINCB/571</a:t>
            </a:r>
          </a:p>
          <a:p>
            <a:pPr algn="l"/>
            <a:r>
              <a:rPr lang="en-US" dirty="0"/>
              <a:t>Professor Arnold Harvey</a:t>
            </a:r>
          </a:p>
          <a:p>
            <a:pPr algn="l"/>
            <a:r>
              <a:rPr lang="en-US" dirty="0"/>
              <a:t>January 21, 2021</a:t>
            </a:r>
          </a:p>
        </p:txBody>
      </p:sp>
      <p:pic>
        <p:nvPicPr>
          <p:cNvPr id="1026" name="Picture 2" descr="How to Buy Walmart Stock - WBOC T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1" y="2478157"/>
            <a:ext cx="7315200" cy="4028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786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Performance Indicators</a:t>
            </a:r>
          </a:p>
        </p:txBody>
      </p:sp>
      <p:sp>
        <p:nvSpPr>
          <p:cNvPr id="3" name="Content Placeholder 2"/>
          <p:cNvSpPr>
            <a:spLocks noGrp="1"/>
          </p:cNvSpPr>
          <p:nvPr>
            <p:ph idx="1"/>
          </p:nvPr>
        </p:nvSpPr>
        <p:spPr>
          <a:xfrm>
            <a:off x="838201" y="1825625"/>
            <a:ext cx="3296478" cy="4351338"/>
          </a:xfrm>
        </p:spPr>
        <p:txBody>
          <a:bodyPr>
            <a:normAutofit/>
          </a:bodyPr>
          <a:lstStyle/>
          <a:p>
            <a:r>
              <a:rPr lang="en-US" dirty="0"/>
              <a:t>Walmart Inc. ticker symbol (WMT).</a:t>
            </a:r>
          </a:p>
          <a:p>
            <a:r>
              <a:rPr lang="en-US" dirty="0"/>
              <a:t>Revenues ($m) for 2019 $523,964.</a:t>
            </a:r>
          </a:p>
          <a:p>
            <a:r>
              <a:rPr lang="en-US" dirty="0"/>
              <a:t>Percentage change in revenue is +1.9%.</a:t>
            </a:r>
          </a:p>
          <a:p>
            <a:r>
              <a:rPr lang="en-US" dirty="0"/>
              <a:t>Profits ($m) $14,881.</a:t>
            </a:r>
          </a:p>
          <a:p>
            <a:r>
              <a:rPr lang="en-US" dirty="0"/>
              <a:t>Profits percentage change is +123.1%.</a:t>
            </a:r>
          </a:p>
          <a:p>
            <a:r>
              <a:rPr lang="en-US" dirty="0"/>
              <a:t>Revenue for 2020 ($m) was 524.</a:t>
            </a:r>
          </a:p>
          <a:p>
            <a:endParaRPr lang="en-US" dirty="0"/>
          </a:p>
        </p:txBody>
      </p:sp>
      <p:pic>
        <p:nvPicPr>
          <p:cNvPr id="4" name="Picture 3"/>
          <p:cNvPicPr>
            <a:picLocks noChangeAspect="1"/>
          </p:cNvPicPr>
          <p:nvPr/>
        </p:nvPicPr>
        <p:blipFill>
          <a:blip r:embed="rId3"/>
          <a:stretch>
            <a:fillRect/>
          </a:stretch>
        </p:blipFill>
        <p:spPr>
          <a:xfrm>
            <a:off x="4626871" y="1825625"/>
            <a:ext cx="6726929" cy="4305300"/>
          </a:xfrm>
          <a:prstGeom prst="rect">
            <a:avLst/>
          </a:prstGeom>
        </p:spPr>
      </p:pic>
    </p:spTree>
    <p:extLst>
      <p:ext uri="{BB962C8B-B14F-4D97-AF65-F5344CB8AC3E}">
        <p14:creationId xmlns:p14="http://schemas.microsoft.com/office/powerpoint/2010/main" val="3784071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Performance Indicators</a:t>
            </a:r>
          </a:p>
        </p:txBody>
      </p:sp>
      <p:sp>
        <p:nvSpPr>
          <p:cNvPr id="3" name="Content Placeholder 2"/>
          <p:cNvSpPr>
            <a:spLocks noGrp="1"/>
          </p:cNvSpPr>
          <p:nvPr>
            <p:ph idx="1"/>
          </p:nvPr>
        </p:nvSpPr>
        <p:spPr>
          <a:xfrm>
            <a:off x="838200" y="1825625"/>
            <a:ext cx="3773557" cy="4351338"/>
          </a:xfrm>
        </p:spPr>
        <p:txBody>
          <a:bodyPr>
            <a:normAutofit/>
          </a:bodyPr>
          <a:lstStyle/>
          <a:p>
            <a:r>
              <a:rPr lang="en-US" dirty="0"/>
              <a:t>In 2020 - 19 Walmart EPS  rose by 129.65% to $5.19</a:t>
            </a:r>
          </a:p>
          <a:p>
            <a:r>
              <a:rPr lang="en-US" dirty="0"/>
              <a:t>In 2019 – 18 it had declined by 31.1% to a $2.29 </a:t>
            </a:r>
            <a:r>
              <a:rPr lang="en-US"/>
              <a:t>all time low.</a:t>
            </a:r>
          </a:p>
          <a:p>
            <a:r>
              <a:rPr lang="en-US" dirty="0"/>
              <a:t>Annual divided of $2.16 for 2020.</a:t>
            </a:r>
          </a:p>
          <a:p>
            <a:r>
              <a:rPr lang="en-US" dirty="0"/>
              <a:t>Annual divided of $2.08 for 2018.</a:t>
            </a:r>
          </a:p>
          <a:p>
            <a:r>
              <a:rPr lang="en-US" dirty="0"/>
              <a:t>Annual divided of $2.12 for 2019</a:t>
            </a:r>
          </a:p>
          <a:p>
            <a:r>
              <a:rPr lang="en-US" dirty="0"/>
              <a:t>Divided yield of 1.49% for 2020.</a:t>
            </a:r>
          </a:p>
        </p:txBody>
      </p:sp>
      <p:pic>
        <p:nvPicPr>
          <p:cNvPr id="4" name="Picture 3"/>
          <p:cNvPicPr>
            <a:picLocks noChangeAspect="1"/>
          </p:cNvPicPr>
          <p:nvPr/>
        </p:nvPicPr>
        <p:blipFill>
          <a:blip r:embed="rId3"/>
          <a:stretch>
            <a:fillRect/>
          </a:stretch>
        </p:blipFill>
        <p:spPr>
          <a:xfrm>
            <a:off x="4735995" y="1825624"/>
            <a:ext cx="6934200" cy="4548671"/>
          </a:xfrm>
          <a:prstGeom prst="rect">
            <a:avLst/>
          </a:prstGeom>
        </p:spPr>
      </p:pic>
    </p:spTree>
    <p:extLst>
      <p:ext uri="{BB962C8B-B14F-4D97-AF65-F5344CB8AC3E}">
        <p14:creationId xmlns:p14="http://schemas.microsoft.com/office/powerpoint/2010/main" val="2032322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Performance Indicators</a:t>
            </a:r>
          </a:p>
        </p:txBody>
      </p:sp>
      <p:sp>
        <p:nvSpPr>
          <p:cNvPr id="3" name="Content Placeholder 2"/>
          <p:cNvSpPr>
            <a:spLocks noGrp="1"/>
          </p:cNvSpPr>
          <p:nvPr>
            <p:ph idx="1"/>
          </p:nvPr>
        </p:nvSpPr>
        <p:spPr>
          <a:xfrm>
            <a:off x="838200" y="1825625"/>
            <a:ext cx="3892826" cy="4351338"/>
          </a:xfrm>
        </p:spPr>
        <p:txBody>
          <a:bodyPr>
            <a:normAutofit/>
          </a:bodyPr>
          <a:lstStyle/>
          <a:p>
            <a:r>
              <a:rPr lang="en-US" dirty="0"/>
              <a:t>Growth estimates over the last five years per annum was 0.53%</a:t>
            </a:r>
          </a:p>
          <a:p>
            <a:r>
              <a:rPr lang="en-US" dirty="0"/>
              <a:t>Growth estimates for the next five years is expected to be 6.93% per annum.</a:t>
            </a:r>
          </a:p>
          <a:p>
            <a:r>
              <a:rPr lang="en-US" dirty="0"/>
              <a:t>Estimated revenue amount for the current quarter (Jan 2021) is $147.89 billion</a:t>
            </a:r>
          </a:p>
          <a:p>
            <a:r>
              <a:rPr lang="en-US" dirty="0"/>
              <a:t>Total revenue estimates for the whole years is $554.92 billion.</a:t>
            </a:r>
          </a:p>
        </p:txBody>
      </p:sp>
      <p:pic>
        <p:nvPicPr>
          <p:cNvPr id="4" name="Picture 3"/>
          <p:cNvPicPr>
            <a:picLocks noChangeAspect="1"/>
          </p:cNvPicPr>
          <p:nvPr/>
        </p:nvPicPr>
        <p:blipFill>
          <a:blip r:embed="rId3"/>
          <a:stretch>
            <a:fillRect/>
          </a:stretch>
        </p:blipFill>
        <p:spPr>
          <a:xfrm>
            <a:off x="4731026" y="1781969"/>
            <a:ext cx="6622774" cy="3956222"/>
          </a:xfrm>
          <a:prstGeom prst="rect">
            <a:avLst/>
          </a:prstGeom>
        </p:spPr>
      </p:pic>
    </p:spTree>
    <p:extLst>
      <p:ext uri="{BB962C8B-B14F-4D97-AF65-F5344CB8AC3E}">
        <p14:creationId xmlns:p14="http://schemas.microsoft.com/office/powerpoint/2010/main" val="3457875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Performance Indicators</a:t>
            </a:r>
          </a:p>
        </p:txBody>
      </p:sp>
      <p:sp>
        <p:nvSpPr>
          <p:cNvPr id="3" name="Content Placeholder 2"/>
          <p:cNvSpPr>
            <a:spLocks noGrp="1"/>
          </p:cNvSpPr>
          <p:nvPr>
            <p:ph idx="1"/>
          </p:nvPr>
        </p:nvSpPr>
        <p:spPr>
          <a:xfrm>
            <a:off x="838200" y="1825625"/>
            <a:ext cx="3945835" cy="4351338"/>
          </a:xfrm>
        </p:spPr>
        <p:txBody>
          <a:bodyPr>
            <a:normAutofit fontScale="92500" lnSpcReduction="20000"/>
          </a:bodyPr>
          <a:lstStyle/>
          <a:p>
            <a:r>
              <a:rPr lang="en-US" dirty="0"/>
              <a:t>Net sales for the last three years:</a:t>
            </a:r>
          </a:p>
          <a:p>
            <a:pPr>
              <a:buFont typeface="Wingdings" panose="05000000000000000000" pitchFamily="2" charset="2"/>
              <a:buChar char="ü"/>
            </a:pPr>
            <a:r>
              <a:rPr lang="en-US" dirty="0"/>
              <a:t>$495.76 billion for 2018</a:t>
            </a:r>
          </a:p>
          <a:p>
            <a:pPr>
              <a:buFont typeface="Wingdings" panose="05000000000000000000" pitchFamily="2" charset="2"/>
              <a:buChar char="ü"/>
            </a:pPr>
            <a:r>
              <a:rPr lang="en-US" dirty="0"/>
              <a:t>$510.33 billion for 2019</a:t>
            </a:r>
          </a:p>
          <a:p>
            <a:pPr>
              <a:buFont typeface="Wingdings" panose="05000000000000000000" pitchFamily="2" charset="2"/>
              <a:buChar char="ü"/>
            </a:pPr>
            <a:r>
              <a:rPr lang="en-US" dirty="0"/>
              <a:t>$519.93 billion for 2020</a:t>
            </a:r>
          </a:p>
          <a:p>
            <a:r>
              <a:rPr lang="en-US" dirty="0"/>
              <a:t>Current Walmart Inc. stock price $143.39.</a:t>
            </a:r>
          </a:p>
          <a:p>
            <a:r>
              <a:rPr lang="en-US" dirty="0"/>
              <a:t>Stock price for the last 52 weeks was $144.20</a:t>
            </a:r>
          </a:p>
          <a:p>
            <a:r>
              <a:rPr lang="en-US" dirty="0"/>
              <a:t>Projected high stock price $165.00</a:t>
            </a:r>
          </a:p>
          <a:p>
            <a:pPr>
              <a:buFont typeface="Wingdings" panose="05000000000000000000" pitchFamily="2" charset="2"/>
              <a:buChar char="ü"/>
            </a:pPr>
            <a:r>
              <a:rPr lang="en-US" dirty="0"/>
              <a:t>Walmart Inc. shares are good to buy since the company appears to be doing well with its expected share price of $165.00 by the end of the next 52 weeks. </a:t>
            </a:r>
          </a:p>
        </p:txBody>
      </p:sp>
      <p:pic>
        <p:nvPicPr>
          <p:cNvPr id="4" name="Picture 3"/>
          <p:cNvPicPr>
            <a:picLocks noChangeAspect="1"/>
          </p:cNvPicPr>
          <p:nvPr/>
        </p:nvPicPr>
        <p:blipFill>
          <a:blip r:embed="rId3"/>
          <a:stretch>
            <a:fillRect/>
          </a:stretch>
        </p:blipFill>
        <p:spPr>
          <a:xfrm>
            <a:off x="4784035" y="1690688"/>
            <a:ext cx="6569765" cy="4378808"/>
          </a:xfrm>
          <a:prstGeom prst="rect">
            <a:avLst/>
          </a:prstGeom>
        </p:spPr>
      </p:pic>
    </p:spTree>
    <p:extLst>
      <p:ext uri="{BB962C8B-B14F-4D97-AF65-F5344CB8AC3E}">
        <p14:creationId xmlns:p14="http://schemas.microsoft.com/office/powerpoint/2010/main" val="1355483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Stock Price to the Price-to-Earnings Ratio</a:t>
            </a:r>
          </a:p>
        </p:txBody>
      </p:sp>
      <p:sp>
        <p:nvSpPr>
          <p:cNvPr id="3" name="Content Placeholder 2"/>
          <p:cNvSpPr>
            <a:spLocks noGrp="1"/>
          </p:cNvSpPr>
          <p:nvPr>
            <p:ph idx="1"/>
          </p:nvPr>
        </p:nvSpPr>
        <p:spPr>
          <a:xfrm>
            <a:off x="838200" y="1825625"/>
            <a:ext cx="4104861" cy="4351338"/>
          </a:xfrm>
        </p:spPr>
        <p:txBody>
          <a:bodyPr/>
          <a:lstStyle/>
          <a:p>
            <a:r>
              <a:rPr lang="en-US" dirty="0"/>
              <a:t>Walmart’s price-to-earnings ratio is around23.88.</a:t>
            </a:r>
          </a:p>
          <a:p>
            <a:r>
              <a:rPr lang="en-US" dirty="0"/>
              <a:t>Stock price of Walmart Inc. is currently trading at $143.39.</a:t>
            </a:r>
          </a:p>
          <a:p>
            <a:endParaRPr lang="en-US" dirty="0"/>
          </a:p>
        </p:txBody>
      </p:sp>
      <p:pic>
        <p:nvPicPr>
          <p:cNvPr id="4" name="Picture 3"/>
          <p:cNvPicPr>
            <a:picLocks noChangeAspect="1"/>
          </p:cNvPicPr>
          <p:nvPr/>
        </p:nvPicPr>
        <p:blipFill>
          <a:blip r:embed="rId3"/>
          <a:stretch>
            <a:fillRect/>
          </a:stretch>
        </p:blipFill>
        <p:spPr>
          <a:xfrm>
            <a:off x="5181600" y="1825625"/>
            <a:ext cx="6172200" cy="3395732"/>
          </a:xfrm>
          <a:prstGeom prst="rect">
            <a:avLst/>
          </a:prstGeom>
        </p:spPr>
      </p:pic>
    </p:spTree>
    <p:extLst>
      <p:ext uri="{BB962C8B-B14F-4D97-AF65-F5344CB8AC3E}">
        <p14:creationId xmlns:p14="http://schemas.microsoft.com/office/powerpoint/2010/main" val="110584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Market Capitalization</a:t>
            </a:r>
          </a:p>
        </p:txBody>
      </p:sp>
      <p:sp>
        <p:nvSpPr>
          <p:cNvPr id="3" name="Content Placeholder 2"/>
          <p:cNvSpPr>
            <a:spLocks noGrp="1"/>
          </p:cNvSpPr>
          <p:nvPr>
            <p:ph idx="1"/>
          </p:nvPr>
        </p:nvSpPr>
        <p:spPr>
          <a:xfrm>
            <a:off x="838200" y="1825625"/>
            <a:ext cx="4608443" cy="4351338"/>
          </a:xfrm>
        </p:spPr>
        <p:txBody>
          <a:bodyPr/>
          <a:lstStyle/>
          <a:p>
            <a:r>
              <a:rPr lang="en-US" dirty="0"/>
              <a:t>Market capitalization of Walmart Inc. in the last three years:</a:t>
            </a:r>
          </a:p>
          <a:p>
            <a:pPr>
              <a:buFont typeface="Wingdings" panose="05000000000000000000" pitchFamily="2" charset="2"/>
              <a:buChar char="ü"/>
            </a:pPr>
            <a:r>
              <a:rPr lang="en-US" dirty="0"/>
              <a:t>$269.85B</a:t>
            </a:r>
          </a:p>
          <a:p>
            <a:pPr>
              <a:buFont typeface="Wingdings" panose="05000000000000000000" pitchFamily="2" charset="2"/>
              <a:buChar char="ü"/>
            </a:pPr>
            <a:r>
              <a:rPr lang="en-US" dirty="0"/>
              <a:t>$335.99B</a:t>
            </a:r>
          </a:p>
          <a:p>
            <a:pPr>
              <a:buFont typeface="Wingdings" panose="05000000000000000000" pitchFamily="2" charset="2"/>
              <a:buChar char="ü"/>
            </a:pPr>
            <a:r>
              <a:rPr lang="en-US" dirty="0"/>
              <a:t>$406.54B by 12/21/2020</a:t>
            </a:r>
          </a:p>
          <a:p>
            <a:r>
              <a:rPr lang="en-US" dirty="0"/>
              <a:t>Current market cap as of January 19, 2021 is $409.23B</a:t>
            </a:r>
          </a:p>
        </p:txBody>
      </p:sp>
      <p:pic>
        <p:nvPicPr>
          <p:cNvPr id="4" name="Picture 3"/>
          <p:cNvPicPr>
            <a:picLocks noChangeAspect="1"/>
          </p:cNvPicPr>
          <p:nvPr/>
        </p:nvPicPr>
        <p:blipFill>
          <a:blip r:embed="rId3"/>
          <a:stretch>
            <a:fillRect/>
          </a:stretch>
        </p:blipFill>
        <p:spPr>
          <a:xfrm>
            <a:off x="5327374" y="1819275"/>
            <a:ext cx="6026426" cy="4038186"/>
          </a:xfrm>
          <a:prstGeom prst="rect">
            <a:avLst/>
          </a:prstGeom>
        </p:spPr>
      </p:pic>
    </p:spTree>
    <p:extLst>
      <p:ext uri="{BB962C8B-B14F-4D97-AF65-F5344CB8AC3E}">
        <p14:creationId xmlns:p14="http://schemas.microsoft.com/office/powerpoint/2010/main" val="2610730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Trends Stock Price</a:t>
            </a:r>
          </a:p>
        </p:txBody>
      </p:sp>
      <p:sp>
        <p:nvSpPr>
          <p:cNvPr id="3" name="Content Placeholder 2"/>
          <p:cNvSpPr>
            <a:spLocks noGrp="1"/>
          </p:cNvSpPr>
          <p:nvPr>
            <p:ph idx="1"/>
          </p:nvPr>
        </p:nvSpPr>
        <p:spPr>
          <a:xfrm>
            <a:off x="838200" y="1825625"/>
            <a:ext cx="3667539" cy="4351338"/>
          </a:xfrm>
        </p:spPr>
        <p:txBody>
          <a:bodyPr/>
          <a:lstStyle/>
          <a:p>
            <a:r>
              <a:rPr lang="en-US" dirty="0"/>
              <a:t>Stock price as at Jan 20, 2021 is $143.59</a:t>
            </a:r>
          </a:p>
          <a:p>
            <a:r>
              <a:rPr lang="en-US" dirty="0"/>
              <a:t>Stock price as of Jan 08, 2021  was $146.88</a:t>
            </a:r>
          </a:p>
          <a:p>
            <a:r>
              <a:rPr lang="en-US" dirty="0"/>
              <a:t>Stock price as of Jan 04, 2021 was $144.30</a:t>
            </a:r>
          </a:p>
          <a:p>
            <a:r>
              <a:rPr lang="en-US" dirty="0"/>
              <a:t>Stock price as of Dec 31, 2020 was $144.20</a:t>
            </a:r>
          </a:p>
        </p:txBody>
      </p:sp>
      <p:pic>
        <p:nvPicPr>
          <p:cNvPr id="4" name="Picture 3"/>
          <p:cNvPicPr>
            <a:picLocks noChangeAspect="1"/>
          </p:cNvPicPr>
          <p:nvPr/>
        </p:nvPicPr>
        <p:blipFill>
          <a:blip r:embed="rId3"/>
          <a:stretch>
            <a:fillRect/>
          </a:stretch>
        </p:blipFill>
        <p:spPr>
          <a:xfrm>
            <a:off x="4924010" y="1690687"/>
            <a:ext cx="6429789" cy="4206529"/>
          </a:xfrm>
          <a:prstGeom prst="rect">
            <a:avLst/>
          </a:prstGeom>
        </p:spPr>
      </p:pic>
    </p:spTree>
    <p:extLst>
      <p:ext uri="{BB962C8B-B14F-4D97-AF65-F5344CB8AC3E}">
        <p14:creationId xmlns:p14="http://schemas.microsoft.com/office/powerpoint/2010/main" val="2804955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Trend in Divided Payout</a:t>
            </a:r>
          </a:p>
        </p:txBody>
      </p:sp>
      <p:sp>
        <p:nvSpPr>
          <p:cNvPr id="3" name="Content Placeholder 2"/>
          <p:cNvSpPr>
            <a:spLocks noGrp="1"/>
          </p:cNvSpPr>
          <p:nvPr>
            <p:ph idx="1"/>
          </p:nvPr>
        </p:nvSpPr>
        <p:spPr>
          <a:xfrm>
            <a:off x="838200" y="1825625"/>
            <a:ext cx="4263887" cy="4351338"/>
          </a:xfrm>
        </p:spPr>
        <p:txBody>
          <a:bodyPr/>
          <a:lstStyle/>
          <a:p>
            <a:r>
              <a:rPr lang="en-US" dirty="0"/>
              <a:t>Dividend payouts recorded by Walmart Inc. for the last few years is as follows:</a:t>
            </a:r>
          </a:p>
          <a:p>
            <a:pPr>
              <a:buFont typeface="Wingdings" panose="05000000000000000000" pitchFamily="2" charset="2"/>
              <a:buChar char="ü"/>
            </a:pPr>
            <a:r>
              <a:rPr lang="en-US" dirty="0"/>
              <a:t>Jan 31, 2016 $2.00</a:t>
            </a:r>
          </a:p>
          <a:p>
            <a:pPr>
              <a:buFont typeface="Wingdings" panose="05000000000000000000" pitchFamily="2" charset="2"/>
              <a:buChar char="ü"/>
            </a:pPr>
            <a:r>
              <a:rPr lang="en-US" dirty="0"/>
              <a:t>Jan 31, 2017 $2.04</a:t>
            </a:r>
          </a:p>
          <a:p>
            <a:pPr>
              <a:buFont typeface="Wingdings" panose="05000000000000000000" pitchFamily="2" charset="2"/>
              <a:buChar char="ü"/>
            </a:pPr>
            <a:r>
              <a:rPr lang="en-US" dirty="0"/>
              <a:t>Jan 31, 2018 $2.08</a:t>
            </a:r>
          </a:p>
          <a:p>
            <a:pPr>
              <a:buFont typeface="Wingdings" panose="05000000000000000000" pitchFamily="2" charset="2"/>
              <a:buChar char="ü"/>
            </a:pPr>
            <a:r>
              <a:rPr lang="en-US" dirty="0"/>
              <a:t>Jan 31, 2019 $2.12</a:t>
            </a:r>
          </a:p>
          <a:p>
            <a:pPr>
              <a:buFont typeface="Wingdings" panose="05000000000000000000" pitchFamily="2" charset="2"/>
              <a:buChar char="ü"/>
            </a:pPr>
            <a:r>
              <a:rPr lang="en-US" dirty="0"/>
              <a:t>Jan 31, 2021 $2.16</a:t>
            </a:r>
          </a:p>
          <a:p>
            <a:pPr>
              <a:buFont typeface="Wingdings" panose="05000000000000000000" pitchFamily="2" charset="2"/>
              <a:buChar char="ü"/>
            </a:pPr>
            <a:endParaRPr lang="en-US" dirty="0"/>
          </a:p>
        </p:txBody>
      </p:sp>
      <p:pic>
        <p:nvPicPr>
          <p:cNvPr id="4" name="Picture 3"/>
          <p:cNvPicPr>
            <a:picLocks noChangeAspect="1"/>
          </p:cNvPicPr>
          <p:nvPr/>
        </p:nvPicPr>
        <p:blipFill>
          <a:blip r:embed="rId3"/>
          <a:stretch>
            <a:fillRect/>
          </a:stretch>
        </p:blipFill>
        <p:spPr>
          <a:xfrm>
            <a:off x="5102087" y="1690688"/>
            <a:ext cx="6096000" cy="4365555"/>
          </a:xfrm>
          <a:prstGeom prst="rect">
            <a:avLst/>
          </a:prstGeom>
        </p:spPr>
      </p:pic>
    </p:spTree>
    <p:extLst>
      <p:ext uri="{BB962C8B-B14F-4D97-AF65-F5344CB8AC3E}">
        <p14:creationId xmlns:p14="http://schemas.microsoft.com/office/powerpoint/2010/main" val="3774739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Trend in Total Shareholders’ Equity</a:t>
            </a:r>
          </a:p>
        </p:txBody>
      </p:sp>
      <p:sp>
        <p:nvSpPr>
          <p:cNvPr id="3" name="Content Placeholder 2"/>
          <p:cNvSpPr>
            <a:spLocks noGrp="1"/>
          </p:cNvSpPr>
          <p:nvPr>
            <p:ph idx="1"/>
          </p:nvPr>
        </p:nvSpPr>
        <p:spPr>
          <a:xfrm>
            <a:off x="838200" y="1825625"/>
            <a:ext cx="3800061" cy="4351338"/>
          </a:xfrm>
        </p:spPr>
        <p:txBody>
          <a:bodyPr>
            <a:normAutofit fontScale="92500" lnSpcReduction="10000"/>
          </a:bodyPr>
          <a:lstStyle/>
          <a:p>
            <a:r>
              <a:rPr lang="en-US" dirty="0"/>
              <a:t>Total Shareholders’ equity over the last few years is as follows:</a:t>
            </a:r>
          </a:p>
          <a:p>
            <a:pPr>
              <a:buFont typeface="Wingdings" panose="05000000000000000000" pitchFamily="2" charset="2"/>
              <a:buChar char="ü"/>
            </a:pPr>
            <a:r>
              <a:rPr lang="en-US" dirty="0"/>
              <a:t>Jan 31, 2020 $74,669M</a:t>
            </a:r>
          </a:p>
          <a:p>
            <a:pPr>
              <a:buFont typeface="Wingdings" panose="05000000000000000000" pitchFamily="2" charset="2"/>
              <a:buChar char="ü"/>
            </a:pPr>
            <a:r>
              <a:rPr lang="en-US" dirty="0"/>
              <a:t>Jan 31, 2019 $72,496M</a:t>
            </a:r>
          </a:p>
          <a:p>
            <a:pPr>
              <a:buFont typeface="Wingdings" panose="05000000000000000000" pitchFamily="2" charset="2"/>
              <a:buChar char="ü"/>
            </a:pPr>
            <a:r>
              <a:rPr lang="en-US" dirty="0"/>
              <a:t>Jan 31, 2018 $77,869M</a:t>
            </a:r>
          </a:p>
          <a:p>
            <a:r>
              <a:rPr lang="en-US" dirty="0"/>
              <a:t>Total shareholders’ equity might have not increased in Jan 31, 2020 due to the effects of Coronavirus.</a:t>
            </a:r>
          </a:p>
          <a:p>
            <a:r>
              <a:rPr lang="en-US" dirty="0"/>
              <a:t>This year the total shareholders’ equity might be lower as many companies have been affected negatively by the coronavirus.</a:t>
            </a:r>
          </a:p>
        </p:txBody>
      </p:sp>
      <p:pic>
        <p:nvPicPr>
          <p:cNvPr id="4" name="Picture 3"/>
          <p:cNvPicPr>
            <a:picLocks noChangeAspect="1"/>
          </p:cNvPicPr>
          <p:nvPr/>
        </p:nvPicPr>
        <p:blipFill>
          <a:blip r:embed="rId3"/>
          <a:stretch>
            <a:fillRect/>
          </a:stretch>
        </p:blipFill>
        <p:spPr>
          <a:xfrm>
            <a:off x="5088835" y="1825625"/>
            <a:ext cx="6132443" cy="4180198"/>
          </a:xfrm>
          <a:prstGeom prst="rect">
            <a:avLst/>
          </a:prstGeom>
        </p:spPr>
      </p:pic>
    </p:spTree>
    <p:extLst>
      <p:ext uri="{BB962C8B-B14F-4D97-AF65-F5344CB8AC3E}">
        <p14:creationId xmlns:p14="http://schemas.microsoft.com/office/powerpoint/2010/main" val="3511300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Recommendations</a:t>
            </a:r>
          </a:p>
        </p:txBody>
      </p:sp>
      <p:sp>
        <p:nvSpPr>
          <p:cNvPr id="3" name="Content Placeholder 2"/>
          <p:cNvSpPr>
            <a:spLocks noGrp="1"/>
          </p:cNvSpPr>
          <p:nvPr>
            <p:ph idx="1"/>
          </p:nvPr>
        </p:nvSpPr>
        <p:spPr>
          <a:xfrm>
            <a:off x="838200" y="1825625"/>
            <a:ext cx="4383157" cy="4351338"/>
          </a:xfrm>
        </p:spPr>
        <p:txBody>
          <a:bodyPr>
            <a:normAutofit/>
          </a:bodyPr>
          <a:lstStyle/>
          <a:p>
            <a:r>
              <a:rPr lang="en-US" dirty="0"/>
              <a:t>For those who already own Walmart’s stocks should just hold them.</a:t>
            </a:r>
          </a:p>
          <a:p>
            <a:r>
              <a:rPr lang="en-US" dirty="0"/>
              <a:t>For those who want to buy should buy the shares.</a:t>
            </a:r>
          </a:p>
          <a:p>
            <a:r>
              <a:rPr lang="en-US" dirty="0"/>
              <a:t>This is because of the following reasons:</a:t>
            </a:r>
          </a:p>
          <a:p>
            <a:pPr>
              <a:buFont typeface="Wingdings" panose="05000000000000000000" pitchFamily="2" charset="2"/>
              <a:buChar char="ü"/>
            </a:pPr>
            <a:r>
              <a:rPr lang="en-US" dirty="0"/>
              <a:t>Sales are consistently growing again.</a:t>
            </a:r>
          </a:p>
          <a:p>
            <a:pPr>
              <a:buFont typeface="Wingdings" panose="05000000000000000000" pitchFamily="2" charset="2"/>
              <a:buChar char="ü"/>
            </a:pPr>
            <a:r>
              <a:rPr lang="en-US" dirty="0"/>
              <a:t>Earnings are getting better.</a:t>
            </a:r>
          </a:p>
          <a:p>
            <a:pPr>
              <a:buFont typeface="Wingdings" panose="05000000000000000000" pitchFamily="2" charset="2"/>
              <a:buChar char="ü"/>
            </a:pPr>
            <a:r>
              <a:rPr lang="en-US" dirty="0"/>
              <a:t>The company seems to be embracing E-Commerce.</a:t>
            </a:r>
          </a:p>
        </p:txBody>
      </p:sp>
      <p:pic>
        <p:nvPicPr>
          <p:cNvPr id="4" name="Picture 3"/>
          <p:cNvPicPr>
            <a:picLocks noChangeAspect="1"/>
          </p:cNvPicPr>
          <p:nvPr/>
        </p:nvPicPr>
        <p:blipFill>
          <a:blip r:embed="rId3"/>
          <a:stretch>
            <a:fillRect/>
          </a:stretch>
        </p:blipFill>
        <p:spPr>
          <a:xfrm>
            <a:off x="5221356" y="1921565"/>
            <a:ext cx="6132443" cy="4050610"/>
          </a:xfrm>
          <a:prstGeom prst="rect">
            <a:avLst/>
          </a:prstGeom>
        </p:spPr>
      </p:pic>
    </p:spTree>
    <p:extLst>
      <p:ext uri="{BB962C8B-B14F-4D97-AF65-F5344CB8AC3E}">
        <p14:creationId xmlns:p14="http://schemas.microsoft.com/office/powerpoint/2010/main" val="3983943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p>
        </p:txBody>
      </p:sp>
      <p:sp>
        <p:nvSpPr>
          <p:cNvPr id="3" name="Content Placeholder 2"/>
          <p:cNvSpPr>
            <a:spLocks noGrp="1"/>
          </p:cNvSpPr>
          <p:nvPr>
            <p:ph idx="1"/>
          </p:nvPr>
        </p:nvSpPr>
        <p:spPr/>
        <p:txBody>
          <a:bodyPr/>
          <a:lstStyle/>
          <a:p>
            <a:r>
              <a:rPr lang="en-US" dirty="0" err="1"/>
              <a:t>Macrotrends</a:t>
            </a:r>
            <a:r>
              <a:rPr lang="en-US" dirty="0"/>
              <a:t>. (2021, January 20). </a:t>
            </a:r>
            <a:r>
              <a:rPr lang="en-US" i="1" dirty="0"/>
              <a:t>Walmart EPS- </a:t>
            </a:r>
            <a:r>
              <a:rPr lang="en-US" i="1" dirty="0" err="1"/>
              <a:t>Eranings</a:t>
            </a:r>
            <a:r>
              <a:rPr lang="en-US" i="1" dirty="0"/>
              <a:t> per share 2006-2020</a:t>
            </a:r>
            <a:r>
              <a:rPr lang="en-US" dirty="0"/>
              <a:t>. Retrieved from </a:t>
            </a:r>
            <a:r>
              <a:rPr lang="en-US" dirty="0" err="1"/>
              <a:t>Retrived</a:t>
            </a:r>
            <a:r>
              <a:rPr lang="en-US" dirty="0"/>
              <a:t> From: https://www.macrotrends.net/stocks/charts/WMT/walmart/eps-earnings-per-share-diluted</a:t>
            </a:r>
          </a:p>
          <a:p>
            <a:r>
              <a:rPr lang="en-US" dirty="0" err="1"/>
              <a:t>Statista</a:t>
            </a:r>
            <a:r>
              <a:rPr lang="en-US" dirty="0"/>
              <a:t>. (2020, January 20). </a:t>
            </a:r>
            <a:r>
              <a:rPr lang="en-US" i="1" dirty="0"/>
              <a:t>Walmart's Net Sales Worldwide from Fiscal year 2006 to 2020</a:t>
            </a:r>
            <a:r>
              <a:rPr lang="en-US" dirty="0"/>
              <a:t>. Retrieved from Retrieved from: https://www.statista.com/statistics/183399/walmarts-net-sales-worldwide-since-2006/</a:t>
            </a:r>
          </a:p>
          <a:p>
            <a:r>
              <a:rPr lang="en-US" dirty="0" err="1"/>
              <a:t>YahooFinance</a:t>
            </a:r>
            <a:r>
              <a:rPr lang="en-US" dirty="0"/>
              <a:t>. (2020, January 20). </a:t>
            </a:r>
            <a:r>
              <a:rPr lang="en-US" i="1" dirty="0"/>
              <a:t>Walmart Inc.</a:t>
            </a:r>
            <a:r>
              <a:rPr lang="en-US" dirty="0"/>
              <a:t> Retrieved from Retrieved from: https://finance.yahoo.com/quote/WMT/</a:t>
            </a:r>
          </a:p>
          <a:p>
            <a:endParaRPr lang="en-US" dirty="0"/>
          </a:p>
        </p:txBody>
      </p:sp>
    </p:spTree>
    <p:extLst>
      <p:ext uri="{BB962C8B-B14F-4D97-AF65-F5344CB8AC3E}">
        <p14:creationId xmlns:p14="http://schemas.microsoft.com/office/powerpoint/2010/main" val="287080058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1316</Words>
  <Application>Microsoft Office PowerPoint</Application>
  <PresentationFormat>Widescreen</PresentationFormat>
  <Paragraphs>92</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Wingdings</vt:lpstr>
      <vt:lpstr>Wingdings 3</vt:lpstr>
      <vt:lpstr>Wisp</vt:lpstr>
      <vt:lpstr>Walmart Company</vt:lpstr>
      <vt:lpstr>Key Performance Indicators</vt:lpstr>
      <vt:lpstr>Key Performance Indicators</vt:lpstr>
      <vt:lpstr>Key Performance Indicators</vt:lpstr>
      <vt:lpstr>Key Performance Indicators</vt:lpstr>
      <vt:lpstr>Stock Price to the Price-to-Earnings Ratio</vt:lpstr>
      <vt:lpstr>Market Capitalization</vt:lpstr>
      <vt:lpstr>Trends Stock Price</vt:lpstr>
      <vt:lpstr>Trend in Divided Payout</vt:lpstr>
      <vt:lpstr>Trend in Total Shareholders’ Equity</vt:lpstr>
      <vt:lpstr>Recommendations</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Walmart Company</dc:title>
  <dc:creator>Michael Whitfield</dc:creator>
  <cp:lastModifiedBy>Michael Whitfield</cp:lastModifiedBy>
  <cp:revision>1</cp:revision>
  <dcterms:created xsi:type="dcterms:W3CDTF">2021-01-21T20:59:11Z</dcterms:created>
  <dcterms:modified xsi:type="dcterms:W3CDTF">2021-01-21T21:00:34Z</dcterms:modified>
</cp:coreProperties>
</file>